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6337-2D85-4A6A-B66D-5F150B2C9A2B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BB5D-B1A2-4396-99A1-18DE485B45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6337-2D85-4A6A-B66D-5F150B2C9A2B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BB5D-B1A2-4396-99A1-18DE485B45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6337-2D85-4A6A-B66D-5F150B2C9A2B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BB5D-B1A2-4396-99A1-18DE485B45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6337-2D85-4A6A-B66D-5F150B2C9A2B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BB5D-B1A2-4396-99A1-18DE485B45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6337-2D85-4A6A-B66D-5F150B2C9A2B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BB5D-B1A2-4396-99A1-18DE485B45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6337-2D85-4A6A-B66D-5F150B2C9A2B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BB5D-B1A2-4396-99A1-18DE485B45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6337-2D85-4A6A-B66D-5F150B2C9A2B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BB5D-B1A2-4396-99A1-18DE485B45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6337-2D85-4A6A-B66D-5F150B2C9A2B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BB5D-B1A2-4396-99A1-18DE485B45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6337-2D85-4A6A-B66D-5F150B2C9A2B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BB5D-B1A2-4396-99A1-18DE485B45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6337-2D85-4A6A-B66D-5F150B2C9A2B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BB5D-B1A2-4396-99A1-18DE485B45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6337-2D85-4A6A-B66D-5F150B2C9A2B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BB5D-B1A2-4396-99A1-18DE485B45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76337-2D85-4A6A-B66D-5F150B2C9A2B}" type="datetimeFigureOut">
              <a:rPr lang="ru-RU" smtClean="0"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CBB5D-B1A2-4396-99A1-18DE485B456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002060"/>
                </a:solidFill>
              </a:rPr>
              <a:t>Гемофилез</a:t>
            </a:r>
            <a:r>
              <a:rPr lang="ru-RU" b="1" dirty="0" smtClean="0">
                <a:solidFill>
                  <a:srgbClr val="002060"/>
                </a:solidFill>
              </a:rPr>
              <a:t> птиц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539750" algn="just">
              <a:buNone/>
            </a:pPr>
            <a:r>
              <a:rPr lang="ru-RU" dirty="0">
                <a:solidFill>
                  <a:srgbClr val="002060"/>
                </a:solidFill>
              </a:rPr>
              <a:t>Избавиться от инфекции в короткий срок можно посредством препарата «</a:t>
            </a:r>
            <a:r>
              <a:rPr lang="ru-RU" dirty="0" err="1">
                <a:solidFill>
                  <a:srgbClr val="002060"/>
                </a:solidFill>
              </a:rPr>
              <a:t>Доксилокс</a:t>
            </a:r>
            <a:r>
              <a:rPr lang="ru-RU" dirty="0">
                <a:solidFill>
                  <a:srgbClr val="002060"/>
                </a:solidFill>
              </a:rPr>
              <a:t> OR</a:t>
            </a:r>
            <a:r>
              <a:rPr lang="ru-RU" dirty="0" smtClean="0">
                <a:solidFill>
                  <a:srgbClr val="002060"/>
                </a:solidFill>
              </a:rPr>
              <a:t>».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Лекарство </a:t>
            </a:r>
            <a:r>
              <a:rPr lang="ru-RU" dirty="0">
                <a:solidFill>
                  <a:srgbClr val="002060"/>
                </a:solidFill>
              </a:rPr>
              <a:t>эффективно не только при заражении гемофилиями, но и при большинстве инфекционных заболеваний. Действие препарата сильнее, чем у аналогов на основе </a:t>
            </a:r>
            <a:r>
              <a:rPr lang="ru-RU" dirty="0" err="1">
                <a:solidFill>
                  <a:srgbClr val="002060"/>
                </a:solidFill>
              </a:rPr>
              <a:t>энрофлоксацина</a:t>
            </a:r>
            <a:r>
              <a:rPr lang="ru-RU" dirty="0">
                <a:solidFill>
                  <a:srgbClr val="002060"/>
                </a:solidFill>
              </a:rPr>
              <a:t>, а стоимость лечения одинакова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marL="0" indent="53975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Основу </a:t>
            </a:r>
            <a:r>
              <a:rPr lang="ru-RU" dirty="0">
                <a:solidFill>
                  <a:srgbClr val="002060"/>
                </a:solidFill>
              </a:rPr>
              <a:t>«</a:t>
            </a:r>
            <a:r>
              <a:rPr lang="ru-RU" dirty="0" err="1">
                <a:solidFill>
                  <a:srgbClr val="002060"/>
                </a:solidFill>
              </a:rPr>
              <a:t>Доксилокс</a:t>
            </a:r>
            <a:r>
              <a:rPr lang="ru-RU" dirty="0">
                <a:solidFill>
                  <a:srgbClr val="002060"/>
                </a:solidFill>
              </a:rPr>
              <a:t> OR» составляют </a:t>
            </a:r>
            <a:r>
              <a:rPr lang="ru-RU" dirty="0" err="1">
                <a:solidFill>
                  <a:srgbClr val="002060"/>
                </a:solidFill>
              </a:rPr>
              <a:t>энрофлоксацин</a:t>
            </a:r>
            <a:r>
              <a:rPr lang="ru-RU" dirty="0">
                <a:solidFill>
                  <a:srgbClr val="002060"/>
                </a:solidFill>
              </a:rPr>
              <a:t> и </a:t>
            </a:r>
            <a:r>
              <a:rPr lang="ru-RU" dirty="0" err="1">
                <a:solidFill>
                  <a:srgbClr val="002060"/>
                </a:solidFill>
              </a:rPr>
              <a:t>колистин</a:t>
            </a:r>
            <a:r>
              <a:rPr lang="ru-RU" dirty="0">
                <a:solidFill>
                  <a:srgbClr val="002060"/>
                </a:solidFill>
              </a:rPr>
              <a:t>. Они разрушительно действуют на оболочку гемофилий, нарушают обмен веществ внутри клетки, от чего возбудитель быстро гибнет. Достаточно выпаивания препаратом 1 раз в сутки из расчета 0,5 мл на одну птицу. Курс длится 3-5 суток.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Лекарство безопасно для организма птиц, уже через 11 дней их мясо пригодно к использованию.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>
                <a:solidFill>
                  <a:srgbClr val="002060"/>
                </a:solidFill>
              </a:rPr>
              <a:t>Гемофилез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(</a:t>
            </a:r>
            <a:r>
              <a:rPr lang="en-US" b="1" dirty="0" err="1">
                <a:solidFill>
                  <a:srgbClr val="002060"/>
                </a:solidFill>
              </a:rPr>
              <a:t>Coriza</a:t>
            </a:r>
            <a:r>
              <a:rPr lang="en-US" b="1" dirty="0" smtClean="0">
                <a:solidFill>
                  <a:srgbClr val="002060"/>
                </a:solidFill>
              </a:rPr>
              <a:t>)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– </a:t>
            </a:r>
            <a:r>
              <a:rPr lang="ru-RU" dirty="0">
                <a:solidFill>
                  <a:srgbClr val="002060"/>
                </a:solidFill>
              </a:rPr>
              <a:t>инфекционное заболевание дыхательных путей, постепенно поражающее подкожную клетчатку головы и слизистую конъюнктивы.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Этиология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42913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Возбудитель </a:t>
            </a:r>
            <a:r>
              <a:rPr lang="ru-RU" dirty="0">
                <a:solidFill>
                  <a:srgbClr val="002060"/>
                </a:solidFill>
              </a:rPr>
              <a:t>- </a:t>
            </a:r>
            <a:r>
              <a:rPr lang="ru-RU" dirty="0" err="1">
                <a:solidFill>
                  <a:srgbClr val="002060"/>
                </a:solidFill>
              </a:rPr>
              <a:t>Avibacterium</a:t>
            </a:r>
            <a:r>
              <a:rPr lang="ru-RU" dirty="0">
                <a:solidFill>
                  <a:srgbClr val="002060"/>
                </a:solidFill>
              </a:rPr>
              <a:t> (</a:t>
            </a:r>
            <a:r>
              <a:rPr lang="ru-RU" dirty="0" err="1">
                <a:solidFill>
                  <a:srgbClr val="002060"/>
                </a:solidFill>
              </a:rPr>
              <a:t>Haemophilus</a:t>
            </a:r>
            <a:r>
              <a:rPr lang="ru-RU" dirty="0">
                <a:solidFill>
                  <a:srgbClr val="002060"/>
                </a:solidFill>
              </a:rPr>
              <a:t>) </a:t>
            </a:r>
            <a:r>
              <a:rPr lang="ru-RU" dirty="0" err="1">
                <a:solidFill>
                  <a:srgbClr val="002060"/>
                </a:solidFill>
              </a:rPr>
              <a:t>paragallinarum</a:t>
            </a:r>
            <a:r>
              <a:rPr lang="ru-RU" dirty="0">
                <a:solidFill>
                  <a:srgbClr val="002060"/>
                </a:solidFill>
              </a:rPr>
              <a:t> - грамотрицательные аэробные бактерии. Имеет три серотипа А, В, С, с соответствующими серовариантами: А1, А2, А3, А4, В1, С1-С4. Перекрестное серологическое родство между представителями серологических групп не установлено.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Эпизоотология</a:t>
            </a:r>
            <a:r>
              <a:rPr lang="ru-RU" dirty="0" smtClean="0">
                <a:solidFill>
                  <a:srgbClr val="002060"/>
                </a:solidFill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Восприимчивы </a:t>
            </a:r>
            <a:r>
              <a:rPr lang="ru-RU" dirty="0">
                <a:solidFill>
                  <a:srgbClr val="002060"/>
                </a:solidFill>
              </a:rPr>
              <a:t>куры, индейки всех возрастов, особенно цыплята старше 4-недельного возраста. Чаще протекает в виде смешанной инфекции с </a:t>
            </a:r>
            <a:r>
              <a:rPr lang="ru-RU" dirty="0" smtClean="0">
                <a:solidFill>
                  <a:srgbClr val="002060"/>
                </a:solidFill>
              </a:rPr>
              <a:t>респираторным </a:t>
            </a:r>
            <a:r>
              <a:rPr lang="ru-RU" dirty="0" err="1" smtClean="0">
                <a:solidFill>
                  <a:srgbClr val="002060"/>
                </a:solidFill>
              </a:rPr>
              <a:t>микоплазмозом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и ИБК. Источник - больная и переболевшая птица, которая может быть </a:t>
            </a:r>
            <a:r>
              <a:rPr lang="ru-RU" dirty="0" err="1">
                <a:solidFill>
                  <a:srgbClr val="002060"/>
                </a:solidFill>
              </a:rPr>
              <a:t>бактерионосителем</a:t>
            </a:r>
            <a:r>
              <a:rPr lang="ru-RU" dirty="0">
                <a:solidFill>
                  <a:srgbClr val="002060"/>
                </a:solidFill>
              </a:rPr>
              <a:t> в течение 6-12 месяцев, поэтому, если однажды болезнь возникла, то очень трудно избавиться от </a:t>
            </a:r>
            <a:r>
              <a:rPr lang="ru-RU" dirty="0" err="1">
                <a:solidFill>
                  <a:srgbClr val="002060"/>
                </a:solidFill>
              </a:rPr>
              <a:t>патогена</a:t>
            </a:r>
            <a:r>
              <a:rPr lang="ru-RU" dirty="0">
                <a:solidFill>
                  <a:srgbClr val="002060"/>
                </a:solidFill>
              </a:rPr>
              <a:t>. Возбудитель выделяется с истечениями из носовых отверстий, глаз и выдыхаемым воздухом, заражение горизонтально аэрогенным и алиментарным путем. Инкубационный период 1-10 дней, длительность болезни 14-50 дней, заболеваемость до 40-70 %, летальность 10-35 %. Болезнь чаще регистрируют осенью, зимой и ранней весной.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Клинические признаки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573216"/>
          </a:xfrm>
        </p:spPr>
        <p:txBody>
          <a:bodyPr>
            <a:normAutofit fontScale="40000" lnSpcReduction="20000"/>
          </a:bodyPr>
          <a:lstStyle/>
          <a:p>
            <a:pPr marL="0" indent="539750" algn="just">
              <a:buNone/>
            </a:pPr>
            <a:r>
              <a:rPr lang="ru-RU" dirty="0">
                <a:solidFill>
                  <a:srgbClr val="002060"/>
                </a:solidFill>
              </a:rPr>
              <a:t> </a:t>
            </a:r>
            <a:r>
              <a:rPr lang="ru-RU" sz="4300" dirty="0" smtClean="0">
                <a:solidFill>
                  <a:srgbClr val="002060"/>
                </a:solidFill>
              </a:rPr>
              <a:t>Из-за </a:t>
            </a:r>
            <a:r>
              <a:rPr lang="ru-RU" sz="4300" dirty="0">
                <a:solidFill>
                  <a:srgbClr val="002060"/>
                </a:solidFill>
              </a:rPr>
              <a:t>высокой скорости размножения гемофилий первые симптомы становятся заметны через 1-2 дня. Так как возбудитель поражает расположенные в передней части головы слизистые оболочки и верхние дыхательные пути, у птиц наблюдается отек этих участков.</a:t>
            </a:r>
            <a:r>
              <a:rPr lang="ru-RU" sz="4300" dirty="0" smtClean="0">
                <a:solidFill>
                  <a:srgbClr val="002060"/>
                </a:solidFill>
              </a:rPr>
              <a:t/>
            </a:r>
            <a:br>
              <a:rPr lang="ru-RU" sz="4300" dirty="0" smtClean="0">
                <a:solidFill>
                  <a:srgbClr val="002060"/>
                </a:solidFill>
              </a:rPr>
            </a:br>
            <a:r>
              <a:rPr lang="ru-RU" sz="4300" dirty="0">
                <a:solidFill>
                  <a:srgbClr val="002060"/>
                </a:solidFill>
              </a:rPr>
              <a:t>Внешне определить заболевание можно по следующим признакам</a:t>
            </a:r>
            <a:r>
              <a:rPr lang="ru-RU" sz="4300" dirty="0" smtClean="0">
                <a:solidFill>
                  <a:srgbClr val="002060"/>
                </a:solidFill>
              </a:rPr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solidFill>
                  <a:srgbClr val="002060"/>
                </a:solidFill>
              </a:rPr>
              <a:t>куры </a:t>
            </a:r>
            <a:r>
              <a:rPr lang="ru-RU" sz="4300" dirty="0">
                <a:solidFill>
                  <a:srgbClr val="002060"/>
                </a:solidFill>
              </a:rPr>
              <a:t>чихают</a:t>
            </a:r>
            <a:r>
              <a:rPr lang="ru-RU" sz="4300" dirty="0" smtClean="0">
                <a:solidFill>
                  <a:srgbClr val="002060"/>
                </a:solidFill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solidFill>
                  <a:srgbClr val="002060"/>
                </a:solidFill>
              </a:rPr>
              <a:t>трясут </a:t>
            </a:r>
            <a:r>
              <a:rPr lang="ru-RU" sz="4300" dirty="0">
                <a:solidFill>
                  <a:srgbClr val="002060"/>
                </a:solidFill>
              </a:rPr>
              <a:t>головой</a:t>
            </a:r>
            <a:r>
              <a:rPr lang="ru-RU" sz="4300" dirty="0" smtClean="0">
                <a:solidFill>
                  <a:srgbClr val="002060"/>
                </a:solidFill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solidFill>
                  <a:srgbClr val="002060"/>
                </a:solidFill>
              </a:rPr>
              <a:t>чешут </a:t>
            </a:r>
            <a:r>
              <a:rPr lang="ru-RU" sz="4300" dirty="0">
                <a:solidFill>
                  <a:srgbClr val="002060"/>
                </a:solidFill>
              </a:rPr>
              <a:t>клюв о различные предметы</a:t>
            </a:r>
            <a:r>
              <a:rPr lang="ru-RU" sz="4300" dirty="0" smtClean="0">
                <a:solidFill>
                  <a:srgbClr val="002060"/>
                </a:solidFill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solidFill>
                  <a:srgbClr val="002060"/>
                </a:solidFill>
              </a:rPr>
              <a:t>отказываются </a:t>
            </a:r>
            <a:r>
              <a:rPr lang="ru-RU" sz="4300" dirty="0">
                <a:solidFill>
                  <a:srgbClr val="002060"/>
                </a:solidFill>
              </a:rPr>
              <a:t>от пищи</a:t>
            </a:r>
            <a:r>
              <a:rPr lang="ru-RU" sz="4300" dirty="0" smtClean="0">
                <a:solidFill>
                  <a:srgbClr val="002060"/>
                </a:solidFill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solidFill>
                  <a:srgbClr val="002060"/>
                </a:solidFill>
              </a:rPr>
              <a:t>дышат </a:t>
            </a:r>
            <a:r>
              <a:rPr lang="ru-RU" sz="4300" dirty="0">
                <a:solidFill>
                  <a:srgbClr val="002060"/>
                </a:solidFill>
              </a:rPr>
              <a:t>через рот</a:t>
            </a:r>
            <a:r>
              <a:rPr lang="ru-RU" sz="4300" dirty="0" smtClean="0">
                <a:solidFill>
                  <a:srgbClr val="002060"/>
                </a:solidFill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solidFill>
                  <a:srgbClr val="002060"/>
                </a:solidFill>
              </a:rPr>
              <a:t>у </a:t>
            </a:r>
            <a:r>
              <a:rPr lang="ru-RU" sz="4300" dirty="0">
                <a:solidFill>
                  <a:srgbClr val="002060"/>
                </a:solidFill>
              </a:rPr>
              <a:t>них увеличиваются синусы под глазами</a:t>
            </a:r>
            <a:r>
              <a:rPr lang="ru-RU" sz="4300" dirty="0" smtClean="0">
                <a:solidFill>
                  <a:srgbClr val="002060"/>
                </a:solidFill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solidFill>
                  <a:srgbClr val="002060"/>
                </a:solidFill>
              </a:rPr>
              <a:t>из </a:t>
            </a:r>
            <a:r>
              <a:rPr lang="ru-RU" sz="4300" dirty="0">
                <a:solidFill>
                  <a:srgbClr val="002060"/>
                </a:solidFill>
              </a:rPr>
              <a:t>носа обильно выделяется жидкость</a:t>
            </a:r>
            <a:r>
              <a:rPr lang="ru-RU" sz="4300" dirty="0" smtClean="0">
                <a:solidFill>
                  <a:srgbClr val="002060"/>
                </a:solidFill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solidFill>
                  <a:srgbClr val="002060"/>
                </a:solidFill>
              </a:rPr>
              <a:t>развивается </a:t>
            </a:r>
            <a:r>
              <a:rPr lang="ru-RU" sz="4300" dirty="0">
                <a:solidFill>
                  <a:srgbClr val="002060"/>
                </a:solidFill>
              </a:rPr>
              <a:t>конъюнктивит</a:t>
            </a:r>
            <a:r>
              <a:rPr lang="ru-RU" sz="4300" dirty="0" smtClean="0">
                <a:solidFill>
                  <a:srgbClr val="002060"/>
                </a:solidFill>
              </a:rPr>
              <a:t>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solidFill>
                  <a:srgbClr val="002060"/>
                </a:solidFill>
              </a:rPr>
              <a:t>примерно </a:t>
            </a:r>
            <a:r>
              <a:rPr lang="ru-RU" sz="4300" dirty="0">
                <a:solidFill>
                  <a:srgbClr val="002060"/>
                </a:solidFill>
              </a:rPr>
              <a:t>на треть ухудшается яйценоскость</a:t>
            </a:r>
            <a:r>
              <a:rPr lang="ru-RU" sz="4300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300" dirty="0" smtClean="0">
                <a:solidFill>
                  <a:srgbClr val="002060"/>
                </a:solidFill>
              </a:rPr>
              <a:t>	Дальнейшее </a:t>
            </a:r>
            <a:r>
              <a:rPr lang="ru-RU" sz="4300" dirty="0">
                <a:solidFill>
                  <a:srgbClr val="002060"/>
                </a:solidFill>
              </a:rPr>
              <a:t>развитие заболевания зависит от иммунитета птиц, качества их питания, санитарных условий. При хорошем уходе осложнений практически не бывает. Через 7-14 дней симптомы проходят. В этот период возможны летальные исходы у 2-5% поголовья. При сниженном иммунитете инфекция может унести до 10% птиц. В любом случае во время болезни происходит снижение яйценоскости от 10 до 30%.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Устойчивость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975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Возбудитель </a:t>
            </a:r>
            <a:r>
              <a:rPr lang="ru-RU" dirty="0">
                <a:solidFill>
                  <a:srgbClr val="002060"/>
                </a:solidFill>
              </a:rPr>
              <a:t>отличается длительным периодом жизни: в воде — около 7 месяцев, в организме кур и помете — до 1 года.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002060"/>
                </a:solidFill>
              </a:rPr>
              <a:t>Патоморфология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Птица </a:t>
            </a:r>
            <a:r>
              <a:rPr lang="ru-RU" dirty="0">
                <a:solidFill>
                  <a:srgbClr val="002060"/>
                </a:solidFill>
              </a:rPr>
              <a:t>истощена, подкожная клетчатка в области головы пропитана студневидным экссудатом, подглазничные синусы заполнены серозным или серозно-фибринозным экссудатом, на поверхности слизистой оболочки носовой полости, гортани и трахеи вязкая слизь, в носовых пазухах плотные выделения; серозный или серозно-гнойный конъюнктивит; атрофия глазного яблока, атрофия и деформация костей </a:t>
            </a:r>
            <a:r>
              <a:rPr lang="ru-RU" dirty="0" smtClean="0">
                <a:solidFill>
                  <a:srgbClr val="002060"/>
                </a:solidFill>
              </a:rPr>
              <a:t>черепа, трахеит, нет изменений во внутренних органах.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Диагностика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9750" algn="just">
              <a:buNone/>
            </a:pPr>
            <a:r>
              <a:rPr lang="ru-RU" dirty="0"/>
              <a:t> </a:t>
            </a:r>
            <a:r>
              <a:rPr lang="ru-RU" dirty="0">
                <a:solidFill>
                  <a:srgbClr val="002060"/>
                </a:solidFill>
              </a:rPr>
              <a:t>Предварительный диагноз на основании эпизоотологических данных, клинических признаков и патологоанатомических изменений; окончательный – по результатам выделения и идентификации возбудителя на питательных средах или методом ПЦР. Бактериальная лабораторная диагностика затруднительна.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Профилактика и лечение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10000"/>
          </a:bodyPr>
          <a:lstStyle/>
          <a:p>
            <a:pPr marL="0" indent="53975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При </a:t>
            </a:r>
            <a:r>
              <a:rPr lang="ru-RU" dirty="0">
                <a:solidFill>
                  <a:srgbClr val="002060"/>
                </a:solidFill>
              </a:rPr>
              <a:t>возникновении заболевания эффективна двукратная вакцинация ремонтного молодняка инактивированными вакцинами (содержащими все 3 серотипа) в комплексе с лечебно-профилактическими обработками антибактериальными препаратами. Для лечения применяют препараты, проверенные на активность против данного </a:t>
            </a:r>
            <a:r>
              <a:rPr lang="ru-RU" dirty="0" err="1">
                <a:solidFill>
                  <a:srgbClr val="002060"/>
                </a:solidFill>
              </a:rPr>
              <a:t>патогена</a:t>
            </a:r>
            <a:r>
              <a:rPr lang="ru-RU" dirty="0">
                <a:solidFill>
                  <a:srgbClr val="002060"/>
                </a:solidFill>
              </a:rPr>
              <a:t>. Наиболее эффективны: сульфаниламиды, тетрациклины (</a:t>
            </a:r>
            <a:r>
              <a:rPr lang="ru-RU" dirty="0" err="1">
                <a:solidFill>
                  <a:srgbClr val="002060"/>
                </a:solidFill>
              </a:rPr>
              <a:t>Доксилокс</a:t>
            </a:r>
            <a:r>
              <a:rPr lang="ru-RU" dirty="0">
                <a:solidFill>
                  <a:srgbClr val="002060"/>
                </a:solidFill>
              </a:rPr>
              <a:t> ОR, </a:t>
            </a:r>
            <a:r>
              <a:rPr lang="ru-RU" dirty="0" err="1">
                <a:solidFill>
                  <a:srgbClr val="002060"/>
                </a:solidFill>
              </a:rPr>
              <a:t>Доксилокс</a:t>
            </a:r>
            <a:r>
              <a:rPr lang="ru-RU" dirty="0">
                <a:solidFill>
                  <a:srgbClr val="002060"/>
                </a:solidFill>
              </a:rPr>
              <a:t> WS), антибиотики пенициллинового ряда (</a:t>
            </a:r>
            <a:r>
              <a:rPr lang="ru-RU" dirty="0" err="1">
                <a:solidFill>
                  <a:srgbClr val="002060"/>
                </a:solidFill>
              </a:rPr>
              <a:t>Амоксигард</a:t>
            </a:r>
            <a:r>
              <a:rPr lang="ru-RU" dirty="0">
                <a:solidFill>
                  <a:srgbClr val="002060"/>
                </a:solidFill>
              </a:rPr>
              <a:t> WS), </a:t>
            </a:r>
            <a:r>
              <a:rPr lang="ru-RU" dirty="0" err="1">
                <a:solidFill>
                  <a:srgbClr val="002060"/>
                </a:solidFill>
              </a:rPr>
              <a:t>макролиды</a:t>
            </a:r>
            <a:r>
              <a:rPr lang="ru-RU" dirty="0">
                <a:solidFill>
                  <a:srgbClr val="002060"/>
                </a:solidFill>
              </a:rPr>
              <a:t> (</a:t>
            </a:r>
            <a:r>
              <a:rPr lang="ru-RU" dirty="0" err="1">
                <a:solidFill>
                  <a:srgbClr val="002060"/>
                </a:solidFill>
              </a:rPr>
              <a:t>Пневмотил</a:t>
            </a:r>
            <a:r>
              <a:rPr lang="ru-RU" dirty="0">
                <a:solidFill>
                  <a:srgbClr val="002060"/>
                </a:solidFill>
              </a:rPr>
              <a:t>). Курс лечения не менее 7-ми дней. Часто возникают рецидивы заболевания.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430</Words>
  <Application>Microsoft Office PowerPoint</Application>
  <PresentationFormat>Экран (4:3)</PresentationFormat>
  <Paragraphs>29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Гемофилез птиц</vt:lpstr>
      <vt:lpstr>Презентация PowerPoint</vt:lpstr>
      <vt:lpstr>Этиология</vt:lpstr>
      <vt:lpstr>Эпизоотология </vt:lpstr>
      <vt:lpstr>Клинические признаки</vt:lpstr>
      <vt:lpstr>Устойчивость </vt:lpstr>
      <vt:lpstr>Патоморфология</vt:lpstr>
      <vt:lpstr>Диагностика</vt:lpstr>
      <vt:lpstr>Профилактика и лечение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Гемофилез птиц</dc:title>
  <dc:creator>ЕЛЕНА-СВЕТЛАКОВА</dc:creator>
  <cp:lastModifiedBy>Home</cp:lastModifiedBy>
  <cp:revision>7</cp:revision>
  <dcterms:created xsi:type="dcterms:W3CDTF">2021-02-01T09:45:05Z</dcterms:created>
  <dcterms:modified xsi:type="dcterms:W3CDTF">2023-03-05T19:45:31Z</dcterms:modified>
</cp:coreProperties>
</file>